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0"/>
  </p:notesMasterIdLst>
  <p:sldIdLst>
    <p:sldId id="256" r:id="rId2"/>
    <p:sldId id="310" r:id="rId3"/>
    <p:sldId id="311" r:id="rId4"/>
    <p:sldId id="258" r:id="rId5"/>
    <p:sldId id="262" r:id="rId6"/>
    <p:sldId id="305" r:id="rId7"/>
    <p:sldId id="292" r:id="rId8"/>
    <p:sldId id="309" r:id="rId9"/>
    <p:sldId id="259" r:id="rId10"/>
    <p:sldId id="260" r:id="rId11"/>
    <p:sldId id="295" r:id="rId12"/>
    <p:sldId id="263" r:id="rId13"/>
    <p:sldId id="296" r:id="rId14"/>
    <p:sldId id="269" r:id="rId15"/>
    <p:sldId id="294" r:id="rId16"/>
    <p:sldId id="290" r:id="rId17"/>
    <p:sldId id="270" r:id="rId18"/>
    <p:sldId id="271" r:id="rId19"/>
    <p:sldId id="284" r:id="rId20"/>
    <p:sldId id="307" r:id="rId21"/>
    <p:sldId id="283" r:id="rId22"/>
    <p:sldId id="285" r:id="rId23"/>
    <p:sldId id="272" r:id="rId24"/>
    <p:sldId id="301" r:id="rId25"/>
    <p:sldId id="308" r:id="rId26"/>
    <p:sldId id="300" r:id="rId27"/>
    <p:sldId id="273" r:id="rId28"/>
    <p:sldId id="302" r:id="rId29"/>
    <p:sldId id="299" r:id="rId30"/>
    <p:sldId id="303" r:id="rId31"/>
    <p:sldId id="304" r:id="rId32"/>
    <p:sldId id="297" r:id="rId33"/>
    <p:sldId id="276" r:id="rId34"/>
    <p:sldId id="277" r:id="rId35"/>
    <p:sldId id="278" r:id="rId36"/>
    <p:sldId id="279" r:id="rId37"/>
    <p:sldId id="280" r:id="rId38"/>
    <p:sldId id="281" r:id="rId39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800000"/>
    <a:srgbClr val="A50021"/>
    <a:srgbClr val="339966"/>
    <a:srgbClr val="699BFF"/>
    <a:srgbClr val="33CC33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99B1255D-6644-431A-A583-D3032099DE61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78C867FD-74C9-487F-8F09-B53175A56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6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67FD-74C9-487F-8F09-B53175A5616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132E94-B3D6-4718-B0C6-0D7601DD00D6}" type="datetimeFigureOut">
              <a:rPr lang="en-US" smtClean="0"/>
              <a:pPr/>
              <a:t>10/28/2015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1212CEEC-791A-492A-AEB9-1273253F01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4114800"/>
            <a:ext cx="8915400" cy="2743200"/>
          </a:xfrm>
        </p:spPr>
        <p:txBody>
          <a:bodyPr>
            <a:normAutofit/>
          </a:bodyPr>
          <a:lstStyle/>
          <a:p>
            <a:pPr algn="r">
              <a:spcBef>
                <a:spcPts val="0"/>
              </a:spcBef>
            </a:pPr>
            <a:endParaRPr lang="en-US" sz="2200" dirty="0" smtClean="0"/>
          </a:p>
          <a:p>
            <a:pPr algn="r">
              <a:spcBef>
                <a:spcPts val="0"/>
              </a:spcBef>
            </a:pPr>
            <a:endParaRPr lang="en-US" sz="2200" dirty="0"/>
          </a:p>
          <a:p>
            <a:pPr algn="r">
              <a:spcBef>
                <a:spcPts val="0"/>
              </a:spcBef>
            </a:pPr>
            <a:endParaRPr lang="en-US" sz="2200" dirty="0" smtClean="0">
              <a:latin typeface="+mj-lt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8839200" cy="3733799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4800" dirty="0" smtClean="0">
                <a:solidFill>
                  <a:srgbClr val="002060"/>
                </a:solidFill>
              </a:rPr>
              <a:t>An Overview of OpenStack </a:t>
            </a:r>
            <a:br>
              <a:rPr lang="en-US" sz="4800" dirty="0" smtClean="0">
                <a:solidFill>
                  <a:srgbClr val="002060"/>
                </a:solidFill>
              </a:rPr>
            </a:b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029" name="Picture 5" descr="http://www.cloudscaling.com/wp-content/uploads/2012/10/openstack-logo-28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00112"/>
            <a:ext cx="8458200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07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do I need OpenStack when I already have vSphere?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3000" b="1" u="sng" dirty="0" smtClean="0">
                <a:latin typeface="+mj-lt"/>
              </a:rPr>
              <a:t>OpenStack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solidFill>
                  <a:srgbClr val="0070C0"/>
                </a:solidFill>
                <a:latin typeface="+mj-lt"/>
              </a:rPr>
              <a:t>Cloud</a:t>
            </a:r>
            <a:r>
              <a:rPr lang="en-US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platform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+mj-lt"/>
              </a:rPr>
              <a:t>Resource allocation - dynamic</a:t>
            </a:r>
          </a:p>
          <a:p>
            <a:pPr>
              <a:buFont typeface="Wingdings" pitchFamily="2" charset="2"/>
              <a:buChar char="Ø"/>
            </a:pPr>
            <a:r>
              <a:rPr lang="en-US" b="1" dirty="0" smtClean="0">
                <a:latin typeface="+mj-lt"/>
              </a:rPr>
              <a:t>Instance</a:t>
            </a:r>
            <a:r>
              <a:rPr lang="en-US" dirty="0" smtClean="0">
                <a:latin typeface="+mj-lt"/>
              </a:rPr>
              <a:t> - KVM, Xen or Docker </a:t>
            </a:r>
            <a:r>
              <a:rPr lang="en-US" sz="1500" dirty="0" smtClean="0">
                <a:latin typeface="+mj-lt"/>
              </a:rPr>
              <a:t>(user supply)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+mj-lt"/>
              </a:rPr>
              <a:t>Ephemeral storage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+mj-lt"/>
              </a:rPr>
              <a:t>Object storage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+mj-lt"/>
              </a:rPr>
              <a:t>Plugin for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party network provider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+mj-lt"/>
              </a:rPr>
              <a:t>User can manage also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+mj-lt"/>
              </a:rPr>
              <a:t>Open </a:t>
            </a:r>
            <a:r>
              <a:rPr lang="en-US" dirty="0">
                <a:latin typeface="+mj-lt"/>
              </a:rPr>
              <a:t>source / free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3000" b="1" u="sng" dirty="0" smtClean="0">
                <a:latin typeface="+mj-lt"/>
              </a:rPr>
              <a:t>vSphere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00B050"/>
                </a:solidFill>
                <a:latin typeface="+mj-lt"/>
              </a:rPr>
              <a:t>Virtualization</a:t>
            </a:r>
            <a:r>
              <a:rPr lang="en-US" dirty="0" smtClean="0">
                <a:latin typeface="+mj-lt"/>
              </a:rPr>
              <a:t> platform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Resource allocation – static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err="1" smtClean="0">
                <a:latin typeface="+mj-lt"/>
              </a:rPr>
              <a:t>ESXi</a:t>
            </a:r>
            <a:endParaRPr lang="en-US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DRS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HA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FT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Traditional storage architecture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+mj-lt"/>
              </a:rPr>
              <a:t>vSphere client for admin only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OpenStack Projects </a:t>
            </a:r>
            <a:r>
              <a:rPr lang="en-US" sz="1800" dirty="0" smtClean="0"/>
              <a:t>(layered view)</a:t>
            </a:r>
            <a:endParaRPr lang="en-US" sz="18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52600"/>
            <a:ext cx="8077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k0lU-CBOs38/VW8WIy-J_aI/AAAAAAAAAoU/X7e-LMo3eHQ/s1600/vmw-vcloud-suite-mgmt-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448" y="457200"/>
            <a:ext cx="8697951" cy="60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Communication within and between projects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RESTful (Representational State Transfer) API</a:t>
            </a:r>
          </a:p>
          <a:p>
            <a:r>
              <a:rPr lang="en-US" dirty="0" smtClean="0">
                <a:latin typeface="+mj-lt"/>
              </a:rPr>
              <a:t>Message Q systems – RabbitMQ or AMQP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16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8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"/>
            <a:ext cx="89154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612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accent2"/>
                </a:solidFill>
              </a:rPr>
              <a:t>CURL </a:t>
            </a:r>
            <a:r>
              <a:rPr lang="en-US" dirty="0" smtClean="0"/>
              <a:t>/ REST API / </a:t>
            </a:r>
            <a:r>
              <a:rPr lang="en-US" dirty="0" smtClean="0">
                <a:solidFill>
                  <a:srgbClr val="0070C0"/>
                </a:solidFill>
              </a:rPr>
              <a:t>JSON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8991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9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4325"/>
            <a:ext cx="7315200" cy="6229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395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OpenStack Deployment Options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51816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In-house private cloud from GitHub (DIY approach)</a:t>
            </a:r>
          </a:p>
          <a:p>
            <a:r>
              <a:rPr lang="en-US" dirty="0" smtClean="0">
                <a:latin typeface="+mj-lt"/>
              </a:rPr>
              <a:t>In-house private cloud from distributions </a:t>
            </a:r>
            <a:r>
              <a:rPr lang="en-US" sz="1600" dirty="0" smtClean="0">
                <a:latin typeface="+mj-lt"/>
              </a:rPr>
              <a:t>(software and/or hardware)</a:t>
            </a:r>
          </a:p>
          <a:p>
            <a:r>
              <a:rPr lang="en-US" dirty="0" smtClean="0">
                <a:latin typeface="+mj-lt"/>
              </a:rPr>
              <a:t>Hosted private cloud </a:t>
            </a:r>
            <a:r>
              <a:rPr lang="en-US" sz="1600" dirty="0" smtClean="0">
                <a:latin typeface="+mj-lt"/>
              </a:rPr>
              <a:t>(on premises)</a:t>
            </a:r>
          </a:p>
          <a:p>
            <a:r>
              <a:rPr lang="en-US" dirty="0" smtClean="0">
                <a:latin typeface="+mj-lt"/>
              </a:rPr>
              <a:t>Public cloud</a:t>
            </a:r>
          </a:p>
          <a:p>
            <a:r>
              <a:rPr lang="en-US" dirty="0" smtClean="0">
                <a:latin typeface="+mj-lt"/>
              </a:rPr>
              <a:t>Consultant and Integrators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419600"/>
            <a:ext cx="4876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7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Pre-installed OpenStack systems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756" y="1447800"/>
            <a:ext cx="367496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3950" y="2394630"/>
            <a:ext cx="3749675" cy="2678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9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algn="ctr"/>
            <a:r>
              <a:rPr lang="en-US" dirty="0" smtClean="0"/>
              <a:t>What is OpenStack?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458200" cy="5181442"/>
          </a:xfrm>
        </p:spPr>
        <p:txBody>
          <a:bodyPr/>
          <a:lstStyle/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Joint project between Rackspace and NASA in 2010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Designed to run on commodity hardware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Open </a:t>
            </a:r>
            <a:r>
              <a:rPr lang="en-US" dirty="0">
                <a:latin typeface="+mj-lt"/>
              </a:rPr>
              <a:t>source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cloud operating system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Manages a pool of </a:t>
            </a:r>
            <a:r>
              <a:rPr lang="en-US" b="1" dirty="0">
                <a:solidFill>
                  <a:srgbClr val="990000"/>
                </a:solidFill>
                <a:latin typeface="+mj-lt"/>
              </a:rPr>
              <a:t>compute</a:t>
            </a:r>
            <a:r>
              <a:rPr lang="en-US" dirty="0">
                <a:latin typeface="+mj-lt"/>
              </a:rPr>
              <a:t>, </a:t>
            </a:r>
            <a:r>
              <a:rPr lang="en-US" b="1" dirty="0">
                <a:solidFill>
                  <a:srgbClr val="800000"/>
                </a:solidFill>
                <a:latin typeface="+mj-lt"/>
              </a:rPr>
              <a:t>storage</a:t>
            </a:r>
            <a:r>
              <a:rPr lang="en-US" dirty="0">
                <a:solidFill>
                  <a:srgbClr val="80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rgbClr val="A50021"/>
                </a:solidFill>
                <a:latin typeface="+mj-lt"/>
              </a:rPr>
              <a:t>networking</a:t>
            </a:r>
            <a:r>
              <a:rPr lang="en-US" dirty="0">
                <a:solidFill>
                  <a:srgbClr val="A50021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resources via CLI or </a:t>
            </a:r>
            <a:r>
              <a:rPr lang="en-US" dirty="0" smtClean="0">
                <a:latin typeface="+mj-lt"/>
              </a:rPr>
              <a:t>dashboard (web </a:t>
            </a:r>
            <a:r>
              <a:rPr lang="en-US" dirty="0">
                <a:latin typeface="+mj-lt"/>
              </a:rPr>
              <a:t>interface </a:t>
            </a:r>
            <a:r>
              <a:rPr lang="en-US" dirty="0" smtClean="0">
                <a:latin typeface="+mj-lt"/>
              </a:rPr>
              <a:t>GUI)</a:t>
            </a:r>
            <a:endParaRPr lang="en-US" dirty="0">
              <a:latin typeface="+mj-lt"/>
            </a:endParaRP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Sometimes refer as </a:t>
            </a:r>
            <a:r>
              <a:rPr lang="en-US" b="1" dirty="0">
                <a:latin typeface="+mj-lt"/>
              </a:rPr>
              <a:t>IaaS</a:t>
            </a:r>
            <a:r>
              <a:rPr lang="en-US" dirty="0">
                <a:latin typeface="+mj-lt"/>
              </a:rPr>
              <a:t> (Infrastructure as a Service)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Not a product but a sets of tools to build a cloud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Python based</a:t>
            </a:r>
          </a:p>
          <a:p>
            <a:pPr marL="36576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Running Platform – Linux (Ubuntu, RHEL, SUSE)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46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Running OpenStack over vSphere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447800"/>
            <a:ext cx="7120136" cy="524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7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VMware Integrated OpenStack – VIO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8382000" cy="4572000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>
                <a:latin typeface="+mj-lt"/>
              </a:rPr>
              <a:t>Free</a:t>
            </a:r>
          </a:p>
          <a:p>
            <a:r>
              <a:rPr lang="en-US" sz="2400" dirty="0">
                <a:latin typeface="+mj-lt"/>
              </a:rPr>
              <a:t>Support available – </a:t>
            </a:r>
            <a:r>
              <a:rPr lang="en-US" sz="2400" dirty="0" smtClean="0">
                <a:latin typeface="+mj-lt"/>
              </a:rPr>
              <a:t>$200 per </a:t>
            </a:r>
            <a:r>
              <a:rPr lang="en-US" sz="2400" dirty="0">
                <a:latin typeface="+mj-lt"/>
              </a:rPr>
              <a:t>CPU annual </a:t>
            </a:r>
            <a:r>
              <a:rPr lang="en-US" sz="2400" dirty="0" smtClean="0">
                <a:latin typeface="+mj-lt"/>
              </a:rPr>
              <a:t>free 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Minimum support order size = 50 </a:t>
            </a:r>
            <a:r>
              <a:rPr lang="en-US" sz="2400" dirty="0" smtClean="0">
                <a:latin typeface="+mj-lt"/>
              </a:rPr>
              <a:t>CPUs</a:t>
            </a:r>
          </a:p>
          <a:p>
            <a:r>
              <a:rPr lang="en-US" sz="2400" dirty="0" smtClean="0">
                <a:latin typeface="+mj-lt"/>
              </a:rPr>
              <a:t>Compatible with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+mj-lt"/>
              </a:rPr>
              <a:t>vRealize Operations </a:t>
            </a:r>
            <a:r>
              <a:rPr lang="en-US" sz="2400" dirty="0" smtClean="0">
                <a:latin typeface="+mj-lt"/>
              </a:rPr>
              <a:t>(Enterprise edition)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+mj-lt"/>
              </a:rPr>
              <a:t>All editions of </a:t>
            </a:r>
            <a:r>
              <a:rPr lang="en-US" sz="2400" b="1" dirty="0" smtClean="0">
                <a:latin typeface="+mj-lt"/>
              </a:rPr>
              <a:t>vCloud Suite</a:t>
            </a:r>
          </a:p>
          <a:p>
            <a:r>
              <a:rPr lang="en-US" sz="2400" dirty="0" smtClean="0">
                <a:latin typeface="+mj-lt"/>
              </a:rPr>
              <a:t>Deployment requirement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+mj-lt"/>
              </a:rPr>
              <a:t>vSphere Enterprise Plus </a:t>
            </a:r>
            <a:r>
              <a:rPr lang="en-US" sz="2400" dirty="0" smtClean="0">
                <a:latin typeface="+mj-lt"/>
              </a:rPr>
              <a:t>– DRS and VDS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+mj-lt"/>
              </a:rPr>
              <a:t>vSphere Enterprise </a:t>
            </a:r>
            <a:r>
              <a:rPr lang="en-US" sz="2400" dirty="0" smtClean="0">
                <a:latin typeface="+mj-lt"/>
              </a:rPr>
              <a:t>with VSAN and NSX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71600"/>
            <a:ext cx="3448050" cy="86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83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8839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VMware Integrated OpenStack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0" y="1447800"/>
            <a:ext cx="74702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20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76300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75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38200"/>
            <a:ext cx="6896100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1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8763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5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990600"/>
            <a:ext cx="8839200" cy="553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4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1066800"/>
            <a:ext cx="789432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01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376" y="990600"/>
            <a:ext cx="7848600" cy="4259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026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5344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880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685800"/>
            <a:ext cx="7886700" cy="539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5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914400"/>
            <a:ext cx="8001000" cy="550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83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OpenStack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>
                <a:solidFill>
                  <a:srgbClr val="00B0F0"/>
                </a:solidFill>
                <a:latin typeface="+mj-lt"/>
              </a:rPr>
              <a:t>BigData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Red Hat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Cisco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Rackspace</a:t>
            </a:r>
          </a:p>
          <a:p>
            <a:r>
              <a:rPr lang="en-US" b="1" u="sng" dirty="0" smtClean="0">
                <a:solidFill>
                  <a:srgbClr val="92D050"/>
                </a:solidFill>
                <a:latin typeface="+mj-lt"/>
              </a:rPr>
              <a:t>Storage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Solidfire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SwiftStack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Ceph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b="1" u="sng" dirty="0" smtClean="0">
                <a:solidFill>
                  <a:srgbClr val="0070C0"/>
                </a:solidFill>
                <a:latin typeface="+mj-lt"/>
              </a:rPr>
              <a:t>Networking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Akanda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PLUMgrid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Midikura</a:t>
            </a:r>
          </a:p>
          <a:p>
            <a:r>
              <a:rPr lang="en-US" b="1" u="sng" dirty="0" smtClean="0">
                <a:solidFill>
                  <a:srgbClr val="00B050"/>
                </a:solidFill>
                <a:latin typeface="+mj-lt"/>
              </a:rPr>
              <a:t>PaaS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Red Hat OpenShift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IBM SoftLayer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HP Helion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610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56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76200"/>
            <a:ext cx="8111706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1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 OpenStack “enterprise” ready?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8305800" cy="5105400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+mj-lt"/>
              </a:rPr>
              <a:t>High Availability (HA)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VMware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vSphere</a:t>
            </a:r>
            <a:endParaRPr lang="en-US" sz="2000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Red Hat </a:t>
            </a:r>
            <a:r>
              <a:rPr lang="en-US" sz="2000" dirty="0">
                <a:latin typeface="+mj-lt"/>
              </a:rPr>
              <a:t>Enterprise Linux 7 - Pacemaker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Ubuntu</a:t>
            </a:r>
            <a:r>
              <a:rPr lang="en-US" sz="2000" dirty="0">
                <a:latin typeface="+mj-lt"/>
              </a:rPr>
              <a:t> – High Availability Cluster Solutions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dirty="0">
                <a:latin typeface="+mj-lt"/>
              </a:rPr>
              <a:t>SUSE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Linux </a:t>
            </a:r>
            <a:r>
              <a:rPr lang="en-US" sz="2000" dirty="0">
                <a:latin typeface="+mj-lt"/>
              </a:rPr>
              <a:t>Enterprise High Availability </a:t>
            </a:r>
            <a:r>
              <a:rPr lang="en-US" sz="2000" dirty="0" smtClean="0">
                <a:latin typeface="+mj-lt"/>
              </a:rPr>
              <a:t>Extension </a:t>
            </a:r>
            <a:r>
              <a:rPr lang="en-US" sz="2000" dirty="0">
                <a:latin typeface="+mj-lt"/>
              </a:rPr>
              <a:t>12</a:t>
            </a:r>
          </a:p>
          <a:p>
            <a:r>
              <a:rPr lang="en-US" sz="2000" dirty="0" smtClean="0">
                <a:latin typeface="+mj-lt"/>
              </a:rPr>
              <a:t>Security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Active Directory as Keystone backend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RESTful API – security token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Dedicated Security team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err="1" smtClean="0">
                <a:latin typeface="+mj-lt"/>
              </a:rPr>
              <a:t>SecurityImpact</a:t>
            </a:r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2 Releases per year may be too much to upgrade</a:t>
            </a:r>
          </a:p>
          <a:p>
            <a:r>
              <a:rPr lang="en-US" sz="2000" dirty="0" smtClean="0">
                <a:latin typeface="+mj-lt"/>
              </a:rPr>
              <a:t>Do we have enough in-house expertise?</a:t>
            </a:r>
          </a:p>
          <a:p>
            <a:r>
              <a:rPr lang="en-US" sz="2000" dirty="0" smtClean="0">
                <a:latin typeface="+mj-lt"/>
              </a:rPr>
              <a:t>Google becoming a sponsor to OpenStack Foundation</a:t>
            </a:r>
          </a:p>
          <a:p>
            <a:r>
              <a:rPr lang="en-US" sz="2000" dirty="0" smtClean="0">
                <a:latin typeface="+mj-lt"/>
              </a:rPr>
              <a:t>OpenStack Innovation Center (Rackspace &amp; Intel)</a:t>
            </a:r>
          </a:p>
          <a:p>
            <a:pPr marL="114300" indent="0">
              <a:buNone/>
            </a:pPr>
            <a:endParaRPr lang="en-US" sz="20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242697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21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Companies that use OpenStack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CERN</a:t>
            </a:r>
            <a:r>
              <a:rPr lang="en-US" dirty="0" smtClean="0">
                <a:latin typeface="+mj-lt"/>
              </a:rPr>
              <a:t> – Storage and data processing</a:t>
            </a:r>
          </a:p>
          <a:p>
            <a:r>
              <a:rPr lang="en-US" dirty="0" smtClean="0">
                <a:solidFill>
                  <a:srgbClr val="00B050"/>
                </a:solidFill>
                <a:latin typeface="+mj-lt"/>
              </a:rPr>
              <a:t>Walmart</a:t>
            </a:r>
            <a:r>
              <a:rPr lang="en-US" dirty="0" smtClean="0">
                <a:latin typeface="+mj-lt"/>
              </a:rPr>
              <a:t> – eCommerce</a:t>
            </a:r>
          </a:p>
          <a:p>
            <a:r>
              <a:rPr lang="en-US" dirty="0" smtClean="0">
                <a:solidFill>
                  <a:srgbClr val="0070C0"/>
                </a:solidFill>
                <a:latin typeface="+mj-lt"/>
              </a:rPr>
              <a:t>BMW</a:t>
            </a:r>
            <a:r>
              <a:rPr lang="en-US" dirty="0" smtClean="0">
                <a:latin typeface="+mj-lt"/>
              </a:rPr>
              <a:t> – Global Data Center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3048000"/>
            <a:ext cx="5257800" cy="342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68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lang="en-US" dirty="0" err="1" smtClean="0"/>
              <a:t>DigitalFilm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0"/>
            <a:ext cx="3657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0893" y="1447800"/>
            <a:ext cx="3455789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59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Total Cost of Ownership (TCO)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5720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Able to run on commodity hardware</a:t>
            </a:r>
          </a:p>
          <a:p>
            <a:r>
              <a:rPr lang="en-US" dirty="0" smtClean="0">
                <a:latin typeface="+mj-lt"/>
              </a:rPr>
              <a:t>Open source – it is free</a:t>
            </a:r>
          </a:p>
          <a:p>
            <a:r>
              <a:rPr lang="en-US" dirty="0" smtClean="0">
                <a:latin typeface="+mj-lt"/>
              </a:rPr>
              <a:t>Hidden cost for support and operations</a:t>
            </a:r>
          </a:p>
          <a:p>
            <a:r>
              <a:rPr lang="en-US" dirty="0" smtClean="0">
                <a:latin typeface="+mj-lt"/>
              </a:rPr>
              <a:t>May be difficult to measure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253865" cy="2965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36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problem can OpenStack solve?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447800"/>
            <a:ext cx="8382000" cy="48768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Essential characteristics of a cloud defined by NIST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On Demand self service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Broad network access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Resource Pooling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Elastic/Agile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Measured service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505200"/>
            <a:ext cx="4800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7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 dirty="0" smtClean="0"/>
              <a:t>6 Months Release Cycle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763000" cy="4876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16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879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OpenStack Services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09800"/>
            <a:ext cx="80010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21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020762"/>
          </a:xfrm>
        </p:spPr>
        <p:txBody>
          <a:bodyPr/>
          <a:lstStyle/>
          <a:p>
            <a:pPr algn="ctr"/>
            <a:r>
              <a:rPr lang="en-US" dirty="0"/>
              <a:t>OpenStack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8458200" cy="5105400"/>
          </a:xfrm>
        </p:spPr>
        <p:txBody>
          <a:bodyPr>
            <a:normAutofit fontScale="40000" lnSpcReduction="20000"/>
          </a:bodyPr>
          <a:lstStyle/>
          <a:p>
            <a:r>
              <a:rPr lang="en-US" sz="5000" b="1" u="sng" dirty="0" smtClean="0">
                <a:solidFill>
                  <a:srgbClr val="A50021"/>
                </a:solidFill>
                <a:latin typeface="Century Gothic" panose="020B0502020202020204" pitchFamily="34" charset="0"/>
              </a:rPr>
              <a:t>Compute</a:t>
            </a:r>
            <a:r>
              <a:rPr lang="en-US" sz="3400" b="1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r>
              <a:rPr lang="en-US" sz="4000" b="1" dirty="0">
                <a:latin typeface="Arial Black" panose="020B0A04020102020204" pitchFamily="34" charset="0"/>
              </a:rPr>
              <a:t>Nova</a:t>
            </a:r>
            <a:r>
              <a:rPr lang="en-US" sz="4000" dirty="0"/>
              <a:t> - </a:t>
            </a:r>
            <a:r>
              <a:rPr lang="en-US" sz="4300" dirty="0">
                <a:solidFill>
                  <a:schemeClr val="accent5"/>
                </a:solidFill>
                <a:latin typeface="+mj-lt"/>
              </a:rPr>
              <a:t>provides virtual machines (VMs) upon demand</a:t>
            </a:r>
            <a:r>
              <a:rPr lang="en-US" sz="4300" dirty="0">
                <a:latin typeface="+mj-lt"/>
              </a:rPr>
              <a:t>.</a:t>
            </a:r>
          </a:p>
          <a:p>
            <a:r>
              <a:rPr lang="en-US" sz="5100" b="1" u="sng" dirty="0" smtClean="0">
                <a:solidFill>
                  <a:srgbClr val="800000"/>
                </a:solidFill>
                <a:latin typeface="Century Gothic" panose="020B0502020202020204" pitchFamily="34" charset="0"/>
              </a:rPr>
              <a:t>Storage</a:t>
            </a:r>
            <a:r>
              <a:rPr lang="en-US" sz="3400" b="1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r>
              <a:rPr lang="en-US" sz="4000" b="1" dirty="0">
                <a:latin typeface="Arial Black" panose="020B0A04020102020204" pitchFamily="34" charset="0"/>
              </a:rPr>
              <a:t>Swift - </a:t>
            </a:r>
            <a:r>
              <a:rPr lang="en-US" sz="4300" dirty="0">
                <a:solidFill>
                  <a:schemeClr val="accent5"/>
                </a:solidFill>
                <a:latin typeface="+mj-lt"/>
              </a:rPr>
              <a:t>provides a scalable storage system that supports object storage.</a:t>
            </a:r>
          </a:p>
          <a:p>
            <a:pPr lvl="1"/>
            <a:r>
              <a:rPr lang="en-US" sz="4000" b="1" dirty="0">
                <a:latin typeface="Arial Black" panose="020B0A04020102020204" pitchFamily="34" charset="0"/>
              </a:rPr>
              <a:t>Cinder - </a:t>
            </a:r>
            <a:r>
              <a:rPr lang="en-US" sz="4300" dirty="0">
                <a:solidFill>
                  <a:schemeClr val="accent5"/>
                </a:solidFill>
                <a:latin typeface="+mj-lt"/>
              </a:rPr>
              <a:t>provides persistent block storage to guest VMs</a:t>
            </a:r>
            <a:r>
              <a:rPr lang="en-US" sz="4000" dirty="0">
                <a:solidFill>
                  <a:schemeClr val="accent5"/>
                </a:solidFill>
                <a:latin typeface="+mj-lt"/>
              </a:rPr>
              <a:t>.</a:t>
            </a:r>
          </a:p>
          <a:p>
            <a:r>
              <a:rPr lang="en-US" sz="5000" b="1" u="sng" dirty="0" smtClean="0">
                <a:solidFill>
                  <a:srgbClr val="990000"/>
                </a:solidFill>
                <a:latin typeface="Century Gothic" panose="020B0502020202020204" pitchFamily="34" charset="0"/>
              </a:rPr>
              <a:t>Networking</a:t>
            </a:r>
            <a:r>
              <a:rPr lang="en-US" sz="3400" b="1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r>
              <a:rPr lang="en-US" sz="4500" b="1" dirty="0">
                <a:latin typeface="Arial Black" panose="020B0A04020102020204" pitchFamily="34" charset="0"/>
              </a:rPr>
              <a:t>Neutron</a:t>
            </a:r>
            <a:r>
              <a:rPr lang="en-US" sz="4500" dirty="0"/>
              <a:t> </a:t>
            </a:r>
            <a:r>
              <a:rPr lang="en-US" sz="4500" dirty="0">
                <a:latin typeface="+mj-lt"/>
              </a:rPr>
              <a:t>- </a:t>
            </a:r>
            <a:r>
              <a:rPr lang="en-US" sz="4300" dirty="0">
                <a:solidFill>
                  <a:schemeClr val="accent5"/>
                </a:solidFill>
                <a:latin typeface="+mj-lt"/>
              </a:rPr>
              <a:t>provides network connectivity-as-a-service between interface devices managed by OpenStack services</a:t>
            </a:r>
            <a:r>
              <a:rPr lang="en-US" sz="4300" dirty="0">
                <a:latin typeface="+mj-lt"/>
              </a:rPr>
              <a:t>.</a:t>
            </a:r>
          </a:p>
          <a:p>
            <a:r>
              <a:rPr lang="en-US" sz="5000" b="1" u="sng" dirty="0" smtClean="0">
                <a:solidFill>
                  <a:srgbClr val="990000"/>
                </a:solidFill>
                <a:latin typeface="Century Gothic" panose="020B0502020202020204" pitchFamily="34" charset="0"/>
              </a:rPr>
              <a:t>Shared Services</a:t>
            </a:r>
            <a:r>
              <a:rPr lang="en-US" sz="5000" b="1" dirty="0" smtClean="0">
                <a:latin typeface="Arial Black" panose="020B0A04020102020204" pitchFamily="34" charset="0"/>
              </a:rPr>
              <a:t>:</a:t>
            </a:r>
          </a:p>
          <a:p>
            <a:pPr lvl="1"/>
            <a:r>
              <a:rPr lang="en-US" sz="4200" b="1" dirty="0" smtClean="0">
                <a:latin typeface="Arial Black" panose="020B0A04020102020204" pitchFamily="34" charset="0"/>
              </a:rPr>
              <a:t>Keystone</a:t>
            </a:r>
            <a:r>
              <a:rPr lang="en-US" sz="4200" dirty="0" smtClean="0">
                <a:latin typeface="+mj-lt"/>
              </a:rPr>
              <a:t> </a:t>
            </a:r>
            <a:r>
              <a:rPr lang="en-US" sz="4200" dirty="0">
                <a:latin typeface="+mj-lt"/>
              </a:rPr>
              <a:t>-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provides authentication and authorization for all the OpenStack services</a:t>
            </a:r>
            <a:r>
              <a:rPr lang="en-US" sz="4200" dirty="0" smtClean="0">
                <a:latin typeface="+mj-lt"/>
              </a:rPr>
              <a:t>.</a:t>
            </a:r>
            <a:endParaRPr lang="en-US" sz="4200" b="1" dirty="0" smtClean="0">
              <a:latin typeface="+mj-lt"/>
            </a:endParaRPr>
          </a:p>
          <a:p>
            <a:pPr lvl="1"/>
            <a:r>
              <a:rPr lang="en-US" sz="4200" b="1" dirty="0" smtClean="0">
                <a:latin typeface="Arial Black" panose="020B0A04020102020204" pitchFamily="34" charset="0"/>
              </a:rPr>
              <a:t>Glance</a:t>
            </a:r>
            <a:r>
              <a:rPr lang="en-US" sz="4200" dirty="0" smtClean="0">
                <a:latin typeface="+mj-lt"/>
              </a:rPr>
              <a:t> - </a:t>
            </a:r>
            <a:r>
              <a:rPr lang="en-US" sz="4200" dirty="0" smtClean="0">
                <a:solidFill>
                  <a:schemeClr val="accent5"/>
                </a:solidFill>
                <a:latin typeface="+mj-lt"/>
              </a:rPr>
              <a:t>provides a catalog and repository for virtual disk images</a:t>
            </a:r>
            <a:r>
              <a:rPr lang="en-US" sz="4200" dirty="0" smtClean="0">
                <a:latin typeface="+mj-lt"/>
              </a:rPr>
              <a:t>.</a:t>
            </a:r>
            <a:endParaRPr lang="en-US" sz="4200" dirty="0">
              <a:latin typeface="+mj-lt"/>
            </a:endParaRPr>
          </a:p>
          <a:p>
            <a:pPr lvl="1"/>
            <a:r>
              <a:rPr lang="en-US" sz="4200" b="1" dirty="0" smtClean="0">
                <a:latin typeface="Arial Black" panose="020B0A04020102020204" pitchFamily="34" charset="0"/>
              </a:rPr>
              <a:t>Horizon</a:t>
            </a:r>
            <a:r>
              <a:rPr lang="en-US" sz="4200" dirty="0" smtClean="0">
                <a:latin typeface="+mj-lt"/>
              </a:rPr>
              <a:t> </a:t>
            </a:r>
            <a:r>
              <a:rPr lang="en-US" sz="4200" dirty="0">
                <a:latin typeface="+mj-lt"/>
              </a:rPr>
              <a:t>-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provides a </a:t>
            </a:r>
            <a:r>
              <a:rPr lang="en-US" sz="4200" dirty="0" smtClean="0">
                <a:solidFill>
                  <a:schemeClr val="accent5"/>
                </a:solidFill>
                <a:latin typeface="+mj-lt"/>
              </a:rPr>
              <a:t>modular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web-based user interface (UI) for OpenStack services</a:t>
            </a:r>
            <a:r>
              <a:rPr lang="en-US" sz="4200" dirty="0">
                <a:latin typeface="+mj-lt"/>
              </a:rPr>
              <a:t>.</a:t>
            </a:r>
          </a:p>
          <a:p>
            <a:pPr lvl="1"/>
            <a:r>
              <a:rPr lang="en-US" sz="4200" b="1" dirty="0" smtClean="0">
                <a:latin typeface="Arial Black" panose="020B0A04020102020204" pitchFamily="34" charset="0"/>
              </a:rPr>
              <a:t>Ceilometer</a:t>
            </a:r>
            <a:r>
              <a:rPr lang="en-US" sz="4200" dirty="0" smtClean="0">
                <a:latin typeface="+mj-lt"/>
              </a:rPr>
              <a:t> </a:t>
            </a:r>
            <a:r>
              <a:rPr lang="en-US" sz="4200" dirty="0">
                <a:latin typeface="+mj-lt"/>
              </a:rPr>
              <a:t>-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provides a single point of contact for billing systems</a:t>
            </a:r>
            <a:r>
              <a:rPr lang="en-US" sz="4200" dirty="0">
                <a:latin typeface="+mj-lt"/>
              </a:rPr>
              <a:t>.</a:t>
            </a:r>
          </a:p>
          <a:p>
            <a:pPr lvl="1"/>
            <a:r>
              <a:rPr lang="en-US" sz="4200" b="1" dirty="0">
                <a:latin typeface="Arial Black" panose="020B0A04020102020204" pitchFamily="34" charset="0"/>
              </a:rPr>
              <a:t>Heat</a:t>
            </a:r>
            <a:r>
              <a:rPr lang="en-US" sz="4200" dirty="0">
                <a:latin typeface="+mj-lt"/>
              </a:rPr>
              <a:t> -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provides orchestration services for multiple composite cloud applications</a:t>
            </a:r>
            <a:r>
              <a:rPr lang="en-US" sz="4200" dirty="0">
                <a:latin typeface="+mj-lt"/>
              </a:rPr>
              <a:t>.</a:t>
            </a:r>
          </a:p>
          <a:p>
            <a:pPr lvl="1"/>
            <a:r>
              <a:rPr lang="en-US" sz="4200" b="1" dirty="0">
                <a:latin typeface="Arial Black" panose="020B0A04020102020204" pitchFamily="34" charset="0"/>
              </a:rPr>
              <a:t>Trove</a:t>
            </a:r>
            <a:r>
              <a:rPr lang="en-US" sz="4200" dirty="0">
                <a:latin typeface="+mj-lt"/>
              </a:rPr>
              <a:t> - </a:t>
            </a:r>
            <a:r>
              <a:rPr lang="en-US" sz="4200" dirty="0">
                <a:solidFill>
                  <a:schemeClr val="accent5"/>
                </a:solidFill>
                <a:latin typeface="+mj-lt"/>
              </a:rPr>
              <a:t>provides database-as-a-service provisioning for relational and non-relational database engines</a:t>
            </a:r>
            <a:r>
              <a:rPr lang="en-US" sz="4200" dirty="0">
                <a:latin typeface="+mj-l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3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Stack Projects/Services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8600" y="457200"/>
            <a:ext cx="8610600" cy="6134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" y="25878"/>
            <a:ext cx="8985848" cy="667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4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1844</TotalTime>
  <Words>532</Words>
  <Application>Microsoft Office PowerPoint</Application>
  <PresentationFormat>On-screen Show (4:3)</PresentationFormat>
  <Paragraphs>123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Equity</vt:lpstr>
      <vt:lpstr>    An Overview of OpenStack  </vt:lpstr>
      <vt:lpstr>What is OpenStack?</vt:lpstr>
      <vt:lpstr>PowerPoint Presentation</vt:lpstr>
      <vt:lpstr>What problem can OpenStack solve?</vt:lpstr>
      <vt:lpstr>6 Months Release Cycle</vt:lpstr>
      <vt:lpstr>OpenStack Services</vt:lpstr>
      <vt:lpstr>OpenStack Projects</vt:lpstr>
      <vt:lpstr>PowerPoint Presentation</vt:lpstr>
      <vt:lpstr>PowerPoint Presentation</vt:lpstr>
      <vt:lpstr>PowerPoint Presentation</vt:lpstr>
      <vt:lpstr>Why do I need OpenStack when I already have vSphere?</vt:lpstr>
      <vt:lpstr>OpenStack Projects (layered view)</vt:lpstr>
      <vt:lpstr>PowerPoint Presentation</vt:lpstr>
      <vt:lpstr>Communication within and between projects</vt:lpstr>
      <vt:lpstr>PowerPoint Presentation</vt:lpstr>
      <vt:lpstr>CURL / REST API / JSON</vt:lpstr>
      <vt:lpstr>PowerPoint Presentation</vt:lpstr>
      <vt:lpstr>OpenStack Deployment Options</vt:lpstr>
      <vt:lpstr>Pre-installed OpenStack systems</vt:lpstr>
      <vt:lpstr>Running OpenStack over vSphere</vt:lpstr>
      <vt:lpstr>VMware Integrated OpenStack – VIO </vt:lpstr>
      <vt:lpstr>PowerPoint Presentation</vt:lpstr>
      <vt:lpstr>VMware Integrated OpenStack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OpenStack Ecosystem</vt:lpstr>
      <vt:lpstr>PowerPoint Presentation</vt:lpstr>
      <vt:lpstr>PowerPoint Presentation</vt:lpstr>
      <vt:lpstr>Is OpenStack “enterprise” ready?</vt:lpstr>
      <vt:lpstr>Companies that use OpenStack</vt:lpstr>
      <vt:lpstr>DigitalFilm Tree</vt:lpstr>
      <vt:lpstr>Total Cost of Ownership (TCO)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 Beginner should know about OpenStack</dc:title>
  <dc:creator>anthony.chow@alcatel-lucent.com</dc:creator>
  <cp:lastModifiedBy>Prashant Kaushal</cp:lastModifiedBy>
  <cp:revision>215</cp:revision>
  <dcterms:created xsi:type="dcterms:W3CDTF">2015-07-23T05:10:06Z</dcterms:created>
  <dcterms:modified xsi:type="dcterms:W3CDTF">2015-10-28T04:57:47Z</dcterms:modified>
</cp:coreProperties>
</file>